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7" r:id="rId6"/>
    <p:sldId id="288" r:id="rId7"/>
    <p:sldId id="286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1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5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D07C-70A4-9B85-BA53-42EA78F9E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EB6D0-6418-F6F4-59E3-70259CD85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0381-7F19-7B4A-DAE1-099A3528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BE286-C033-269B-3705-807CE7F9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FEBCA-D6A5-ACBB-5B52-969B2048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5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795F-A3CC-7405-67E2-A84A5CC2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E59-8822-48B8-400A-53E8F607A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B460-6236-9A32-4BA9-CD426459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7F69-0560-2EF0-E9E5-9943023D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67DA1-9345-3BCD-DA7A-DDEC820E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6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38898-F537-E95D-F890-9CD817714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5614F-6995-2092-B8F9-67E7C12FC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D82-BA0E-6FC9-770E-DB82DD25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5DDF-E87B-B4B0-A3FA-EA485FA6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9A789-DF82-D5C5-BE58-EDFA9FDB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C8DD-33E6-B5F3-840D-0BACF891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CC24-A7E3-6C6B-2106-D2ABD4A2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DC22-C735-5393-51D0-648C7356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649B8-F903-78D8-4B25-32185386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3AB5-3AC3-5487-35C1-D42E0A27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6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3731-5917-9DF6-BA3E-AC47A1865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F80-8552-5B17-2FD4-203BE5C26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B449-15FC-7951-3F13-748BFB87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86DE8-50D2-4509-E414-1B0510E0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DCAB1-C2AD-885F-7C11-ED38670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9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7C54-3988-D73D-0822-17C59993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1402-BB1F-2F52-0D86-55E9A6304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36AB5-25CD-ADAD-9E73-BB055623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C77CE-263A-9903-1C58-C4A37324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8474E-03E7-E267-F6C6-367055C87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CBC-00AE-D4AC-6220-E592274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2A8E-D2FD-458F-1557-26C62E1F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38FB-1BCD-ADA5-4C7D-37650EB82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4870F-B196-4FB8-46A0-6B42C92BC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FBAAB-D811-06EF-C7EA-E9920A2C7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5827A-DD23-0C00-DFA2-924562A18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875EB-A28D-1BC7-6B19-87F40C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4F164-8BEB-AF05-C72E-B23EA08C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A7F66-CF9F-C343-2B87-009AAEB9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0A16-A904-AD25-CCA8-5A225EAF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7200-F489-1325-CC01-2574960D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DA7C7-1215-5678-B69B-DBA771B9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6DD20-6B61-6686-715B-B0A7E552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9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74EF-6B4B-17BF-004E-0AE9836F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E230D-8448-2060-1D9C-C6398D7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A768-3A60-EED2-C44C-9C900003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5F38-C758-AA6D-6571-E384824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6446-174C-1BF8-38D7-C67E1CC02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40A90-1BAA-B214-DEFC-B8E1B14F2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15841-FF72-02A0-FE5D-9D903C40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931E8-4F56-148E-DBE6-0A83BD64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21857-4F28-3032-37F6-79C77C71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A701-9DB4-E5E9-E702-DA9799CF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2FD08-9D30-FA6F-CFB2-E42185C2E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70969-427F-9302-7C20-3A9ABA3D0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11BDC-496A-3517-F8BD-BB4A80DB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1F301-D5E5-6902-2AFB-108D4C39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CC43-3709-CA1C-0474-E48EB43B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A53E5-6B3A-2F46-C6F0-3008DC64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23172-82DA-5D35-A12E-FD1188BD6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DC9F-DCB1-B971-C952-02B7AA2A8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6FD23-728C-4558-A313-E14C309DE35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98517-2D16-64F7-83DA-16C423EF7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D69B-C5A3-88C9-B40D-A4A61F99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DD4F4-AEC1-46B5-BE59-43D24F9C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2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ymeleaf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52B9-41CB-7881-3BDA-AA52B9AF6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Boot MVC</a:t>
            </a:r>
          </a:p>
        </p:txBody>
      </p:sp>
    </p:spTree>
    <p:extLst>
      <p:ext uri="{BB962C8B-B14F-4D97-AF65-F5344CB8AC3E}">
        <p14:creationId xmlns:p14="http://schemas.microsoft.com/office/powerpoint/2010/main" val="70483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CSS Libraries - Bootstrap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82A7F-0F2D-ED94-B337-16515EF6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26" y="1258406"/>
            <a:ext cx="5391150" cy="2170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19E3C-ED0E-00ED-5278-86818DC6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26" y="4083691"/>
            <a:ext cx="6477264" cy="219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Spring MVC –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A69D4-4DA0-52B0-E771-507B4AC8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41" y="1153552"/>
            <a:ext cx="4845430" cy="23678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60B69A-EA9D-30FA-C7CD-7D11B7D30E2D}"/>
              </a:ext>
            </a:extLst>
          </p:cNvPr>
          <p:cNvGrpSpPr/>
          <p:nvPr/>
        </p:nvGrpSpPr>
        <p:grpSpPr>
          <a:xfrm>
            <a:off x="5539323" y="1118894"/>
            <a:ext cx="5814477" cy="2367862"/>
            <a:chOff x="5539323" y="1118894"/>
            <a:chExt cx="5814477" cy="2367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7D606-3167-DF91-C0E4-1FC07E880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9323" y="1118894"/>
              <a:ext cx="5814477" cy="2367862"/>
            </a:xfrm>
            <a:prstGeom prst="rect">
              <a:avLst/>
            </a:prstGeom>
          </p:spPr>
        </p:pic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F02CF0AA-795C-C5DD-796D-436EEAA00428}"/>
                </a:ext>
              </a:extLst>
            </p:cNvPr>
            <p:cNvSpPr/>
            <p:nvPr/>
          </p:nvSpPr>
          <p:spPr>
            <a:xfrm>
              <a:off x="7461115" y="2717098"/>
              <a:ext cx="865762" cy="455079"/>
            </a:xfrm>
            <a:prstGeom prst="wedgeRectCallout">
              <a:avLst>
                <a:gd name="adj1" fmla="val -79653"/>
                <a:gd name="adj2" fmla="val -213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Business logic</a:t>
              </a:r>
              <a:endParaRPr lang="en-IN" sz="1400" dirty="0"/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6F8357EB-00EF-7165-4F41-A1E1642A3BF4}"/>
                </a:ext>
              </a:extLst>
            </p:cNvPr>
            <p:cNvSpPr/>
            <p:nvPr/>
          </p:nvSpPr>
          <p:spPr>
            <a:xfrm>
              <a:off x="7290879" y="2182926"/>
              <a:ext cx="632299" cy="235484"/>
            </a:xfrm>
            <a:prstGeom prst="wedgeRectCallout">
              <a:avLst>
                <a:gd name="adj1" fmla="val -76282"/>
                <a:gd name="adj2" fmla="val 6199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</a:t>
              </a:r>
              <a:endParaRPr lang="en-IN" sz="14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5B0C8FE-5429-8D6B-9C02-15600B9D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86" y="3785444"/>
            <a:ext cx="5080837" cy="2367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778C9-D009-7A67-CB6A-E7BC01AC0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309" y="3785444"/>
            <a:ext cx="3093498" cy="2916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849F05-AE1D-2163-4D6B-570F4092B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903" y="3785444"/>
            <a:ext cx="3084553" cy="29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3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Spring MVC – Behind the scenes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B8B7-8A55-C0E0-69A7-7406DCF8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23" y="1354069"/>
            <a:ext cx="9191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Reading Data from HTML form – App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88A86-BD78-8004-58B8-849C66FE7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209675"/>
            <a:ext cx="102774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 from HTML form – Controller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6E960-FAA2-1D59-B40D-E3E08504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9" y="1176864"/>
            <a:ext cx="5482081" cy="3082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714B5-04D5-A539-B653-F019E67C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43" y="1153552"/>
            <a:ext cx="3820389" cy="3070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D556A-EFED-F5AF-D890-BE1E769D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" y="4603316"/>
            <a:ext cx="4224136" cy="21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1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Adding data to Spring MVC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CEF3A-7C74-8438-EA97-71F4CEBC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78" y="1309630"/>
            <a:ext cx="3263631" cy="211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5FB5C-4F3F-825A-3205-ABC35596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8" y="4004192"/>
            <a:ext cx="4923355" cy="268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CDBBA-BA5E-7206-87E5-A1360E83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43" y="1309630"/>
            <a:ext cx="4321310" cy="243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3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Binding – Request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88C79-67CB-5F80-E0C5-94B6F897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4189"/>
            <a:ext cx="5177603" cy="1403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C3CC3D-4093-49CB-03A1-866105427661}"/>
              </a:ext>
            </a:extLst>
          </p:cNvPr>
          <p:cNvSpPr txBox="1"/>
          <p:nvPr/>
        </p:nvSpPr>
        <p:spPr>
          <a:xfrm>
            <a:off x="838200" y="139105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param from </a:t>
            </a:r>
            <a:r>
              <a:rPr lang="en-US" dirty="0" err="1"/>
              <a:t>HttpServletRequest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601029-A584-0664-3082-7DAAD4EA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43" y="1904189"/>
            <a:ext cx="4578735" cy="21036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1927E-CAE1-BF3E-725F-47A429DFC360}"/>
              </a:ext>
            </a:extLst>
          </p:cNvPr>
          <p:cNvSpPr txBox="1"/>
          <p:nvPr/>
        </p:nvSpPr>
        <p:spPr>
          <a:xfrm>
            <a:off x="6369995" y="1344204"/>
            <a:ext cx="555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@RequestParam annotation to read param data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79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Boot – GetMapping and PostMapping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3CC3D-4093-49CB-03A1-866105427661}"/>
              </a:ext>
            </a:extLst>
          </p:cNvPr>
          <p:cNvSpPr txBox="1"/>
          <p:nvPr/>
        </p:nvSpPr>
        <p:spPr>
          <a:xfrm>
            <a:off x="838200" y="139105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handles all HTTP methods; GET, POST, </a:t>
            </a:r>
            <a:r>
              <a:rPr lang="en-US" dirty="0" err="1"/>
              <a:t>etc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1927E-CAE1-BF3E-725F-47A429DFC360}"/>
              </a:ext>
            </a:extLst>
          </p:cNvPr>
          <p:cNvSpPr txBox="1"/>
          <p:nvPr/>
        </p:nvSpPr>
        <p:spPr>
          <a:xfrm>
            <a:off x="6369995" y="1344204"/>
            <a:ext cx="555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 the request mapping - GET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905BA-9EF0-745A-9AEF-4C970B43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9" y="1863573"/>
            <a:ext cx="4049138" cy="1088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4555E-4B71-2446-5159-45F8974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95" y="1767681"/>
            <a:ext cx="5105400" cy="1734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12A912-B078-47AE-DBBA-6101F19C0103}"/>
              </a:ext>
            </a:extLst>
          </p:cNvPr>
          <p:cNvSpPr txBox="1"/>
          <p:nvPr/>
        </p:nvSpPr>
        <p:spPr>
          <a:xfrm>
            <a:off x="6369994" y="3733965"/>
            <a:ext cx="555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 Shortcut - GET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2B15F-9681-AFAF-0ED5-684359F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94" y="4293949"/>
            <a:ext cx="4983806" cy="19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Boot – GetMapping and PostMapping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3CC3D-4093-49CB-03A1-866105427661}"/>
              </a:ext>
            </a:extLst>
          </p:cNvPr>
          <p:cNvSpPr txBox="1"/>
          <p:nvPr/>
        </p:nvSpPr>
        <p:spPr>
          <a:xfrm>
            <a:off x="838200" y="1391055"/>
            <a:ext cx="34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Sending form data using POST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D683F-4ED2-0848-EC73-2D8A99CE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8521"/>
            <a:ext cx="3459578" cy="1001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F87D1-39B9-4BF6-D181-0CE176A42AD0}"/>
              </a:ext>
            </a:extLst>
          </p:cNvPr>
          <p:cNvSpPr txBox="1"/>
          <p:nvPr/>
        </p:nvSpPr>
        <p:spPr>
          <a:xfrm>
            <a:off x="838200" y="3895303"/>
            <a:ext cx="34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 request mapping - POST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050CC-A036-A27D-6957-F5A17CEF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2138"/>
            <a:ext cx="4300797" cy="1403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669AB7-5DBB-CFCA-F2CD-A346358739E4}"/>
              </a:ext>
            </a:extLst>
          </p:cNvPr>
          <p:cNvSpPr txBox="1"/>
          <p:nvPr/>
        </p:nvSpPr>
        <p:spPr>
          <a:xfrm>
            <a:off x="6768831" y="4003091"/>
            <a:ext cx="34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 Shortcut - POST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A703C8-5867-EA70-2571-A6F9198E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792" y="4502138"/>
            <a:ext cx="4803134" cy="1990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A4CE4A-0397-AE26-75AE-252560E72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45" y="2016868"/>
            <a:ext cx="4803135" cy="1426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F4CB4C-2C81-C3C6-BFE4-654B335DBFD0}"/>
              </a:ext>
            </a:extLst>
          </p:cNvPr>
          <p:cNvSpPr txBox="1"/>
          <p:nvPr/>
        </p:nvSpPr>
        <p:spPr>
          <a:xfrm>
            <a:off x="6269479" y="1498359"/>
            <a:ext cx="34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good? GET or POST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35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– FORM data binding – Text Field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F78877-AE93-048B-53DC-33CEB0BDFB7A}"/>
              </a:ext>
            </a:extLst>
          </p:cNvPr>
          <p:cNvGrpSpPr/>
          <p:nvPr/>
        </p:nvGrpSpPr>
        <p:grpSpPr>
          <a:xfrm>
            <a:off x="126222" y="1153552"/>
            <a:ext cx="11972835" cy="5677991"/>
            <a:chOff x="126222" y="1153552"/>
            <a:chExt cx="11972835" cy="56779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C3CC3D-4093-49CB-03A1-866105427661}"/>
                </a:ext>
              </a:extLst>
            </p:cNvPr>
            <p:cNvSpPr txBox="1"/>
            <p:nvPr/>
          </p:nvSpPr>
          <p:spPr>
            <a:xfrm>
              <a:off x="172498" y="1153552"/>
              <a:ext cx="38408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HTML Form Data binding:</a:t>
              </a:r>
            </a:p>
            <a:p>
              <a:r>
                <a:rPr lang="en-US" dirty="0"/>
                <a:t>- Automatically setting and retrieving data from a Java object / Bean</a:t>
              </a:r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9F87D1-39B9-4BF6-D181-0CE176A42AD0}"/>
                </a:ext>
              </a:extLst>
            </p:cNvPr>
            <p:cNvSpPr txBox="1"/>
            <p:nvPr/>
          </p:nvSpPr>
          <p:spPr>
            <a:xfrm>
              <a:off x="126222" y="3542660"/>
              <a:ext cx="3771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Instead of reading data from Http Request, read it from Java object / bean</a:t>
              </a:r>
              <a:endParaRPr lang="en-IN" sz="1600" b="1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7C5E04-5B48-9229-927B-FFF51C64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197" y="2074376"/>
              <a:ext cx="3440665" cy="14682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FB3A8-A497-4C83-33CB-1FDAD182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222" y="4239748"/>
              <a:ext cx="3690431" cy="11630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6958C2-94E7-E891-C490-EB94DDDC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22" y="5402793"/>
              <a:ext cx="3290888" cy="14287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9B56CE-D2DF-F526-A904-E8F7FE0F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4278" y="1249247"/>
              <a:ext cx="4226056" cy="1963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DC593A-34E5-C382-DC14-432300B09CA5}"/>
                </a:ext>
              </a:extLst>
            </p:cNvPr>
            <p:cNvSpPr txBox="1"/>
            <p:nvPr/>
          </p:nvSpPr>
          <p:spPr>
            <a:xfrm>
              <a:off x="4013302" y="3439997"/>
              <a:ext cx="3771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*{</a:t>
              </a:r>
              <a:r>
                <a:rPr lang="en-US" b="1" u="sng" dirty="0" err="1"/>
                <a:t>firstName</a:t>
              </a:r>
              <a:r>
                <a:rPr lang="en-US" b="1" u="sng" dirty="0"/>
                <a:t>} = ${</a:t>
              </a:r>
              <a:r>
                <a:rPr lang="en-US" b="1" u="sng" dirty="0" err="1"/>
                <a:t>student.firstName</a:t>
              </a:r>
              <a:r>
                <a:rPr lang="en-US" b="1" u="sng" dirty="0"/>
                <a:t>}</a:t>
              </a:r>
              <a:endParaRPr lang="en-IN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E7FA6-8076-A221-E498-F04CB74BA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9735" y="4080066"/>
              <a:ext cx="4210599" cy="176517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337716-8E94-BF3D-5EA5-271303E69916}"/>
                </a:ext>
              </a:extLst>
            </p:cNvPr>
            <p:cNvSpPr txBox="1"/>
            <p:nvPr/>
          </p:nvSpPr>
          <p:spPr>
            <a:xfrm>
              <a:off x="4102006" y="5973778"/>
              <a:ext cx="42105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When the form is submitted, Spring MVC will create a new student instance and call setter methods – </a:t>
              </a:r>
              <a:r>
                <a:rPr lang="en-US" sz="1400" b="1" dirty="0" err="1"/>
                <a:t>setFirstName</a:t>
              </a:r>
              <a:r>
                <a:rPr lang="en-US" sz="1400" b="1" dirty="0"/>
                <a:t>(…) and </a:t>
              </a:r>
              <a:r>
                <a:rPr lang="en-US" sz="1400" b="1" dirty="0" err="1"/>
                <a:t>setLastName</a:t>
              </a:r>
              <a:r>
                <a:rPr lang="en-US" sz="1400" b="1" dirty="0"/>
                <a:t>(…)</a:t>
              </a:r>
              <a:endParaRPr lang="en-IN" sz="1400" b="1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750DA-5E1F-7311-6373-94BC22CF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1310" y="1249247"/>
              <a:ext cx="3697747" cy="160095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149EE95-B7CF-7350-E0E2-59A7D56BC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01310" y="3047480"/>
              <a:ext cx="3697747" cy="15659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B66D69-222F-5E97-856C-423652314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1310" y="4662042"/>
              <a:ext cx="2272990" cy="2126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67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Thymeleaf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05B79-145F-1E39-2E87-930DDB71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05" y="1528762"/>
            <a:ext cx="8305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8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– FORM– Dropdown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12CBC-19ED-0145-55F7-60B4749F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7" y="1303911"/>
            <a:ext cx="4291700" cy="106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9C617-327E-5626-A7FB-63C464AF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7" y="2453851"/>
            <a:ext cx="4189074" cy="22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3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– FORM– Radio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9BE7B-4D8B-53B2-37DE-34D7B865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5" y="1254058"/>
            <a:ext cx="5176956" cy="17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5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– FORM– Checkbox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515A7-8D45-0DF3-80C4-784E94C4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8" y="1282915"/>
            <a:ext cx="4125601" cy="1372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A6DBC-AB83-5C6D-4D99-52EA3B08F1BC}"/>
              </a:ext>
            </a:extLst>
          </p:cNvPr>
          <p:cNvSpPr txBox="1"/>
          <p:nvPr/>
        </p:nvSpPr>
        <p:spPr>
          <a:xfrm>
            <a:off x="223128" y="2784689"/>
            <a:ext cx="412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If a value has spaces, place it in single quote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9723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C1FA-31CF-972F-9B1C-21BBCDD0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2412-514C-2C89-A874-4AC265DA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968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– FORM– Validation</a:t>
            </a:r>
          </a:p>
        </p:txBody>
      </p:sp>
    </p:spTree>
    <p:extLst>
      <p:ext uri="{BB962C8B-B14F-4D97-AF65-F5344CB8AC3E}">
        <p14:creationId xmlns:p14="http://schemas.microsoft.com/office/powerpoint/2010/main" val="31265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FORM –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6DBC-AB83-5C6D-4D99-52EA3B08F1BC}"/>
              </a:ext>
            </a:extLst>
          </p:cNvPr>
          <p:cNvSpPr txBox="1"/>
          <p:nvPr/>
        </p:nvSpPr>
        <p:spPr>
          <a:xfrm>
            <a:off x="4446090" y="3274600"/>
            <a:ext cx="3853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Maven Dependencies: Spring web, </a:t>
            </a:r>
            <a:r>
              <a:rPr lang="en-US" sz="1600" b="1" dirty="0" err="1"/>
              <a:t>Thymeleaf</a:t>
            </a:r>
            <a:r>
              <a:rPr lang="en-US" sz="1600" b="1" dirty="0"/>
              <a:t>, Validation, Dev tools</a:t>
            </a:r>
            <a:endParaRPr lang="en-I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E180-BCB5-C754-AC7C-1772C02F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" y="1273311"/>
            <a:ext cx="3985023" cy="1985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0C572-B376-CA12-F96B-4B7F73B4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7" y="3378525"/>
            <a:ext cx="3937396" cy="229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BAD8E-0AA0-0B06-31D2-DA02EE18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043" y="1273312"/>
            <a:ext cx="3960690" cy="18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MVC FORM – Validation – Required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6DBC-AB83-5C6D-4D99-52EA3B08F1BC}"/>
              </a:ext>
            </a:extLst>
          </p:cNvPr>
          <p:cNvSpPr txBox="1"/>
          <p:nvPr/>
        </p:nvSpPr>
        <p:spPr>
          <a:xfrm>
            <a:off x="2393554" y="6200486"/>
            <a:ext cx="3853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Maven Dependencies: Spring web, </a:t>
            </a:r>
            <a:r>
              <a:rPr lang="en-US" sz="1600" b="1" dirty="0" err="1"/>
              <a:t>Thymeleaf</a:t>
            </a:r>
            <a:r>
              <a:rPr lang="en-US" sz="1600" b="1" dirty="0"/>
              <a:t>, Validation, Dev tools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1B52-F7B2-A3DB-79F1-E25744B7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1" y="1162794"/>
            <a:ext cx="4255131" cy="210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0CAAB-A509-4A3C-10F7-8A0E59BB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1" y="3592512"/>
            <a:ext cx="5493792" cy="2308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A83AA1-D3F7-E8A2-95FD-D8A2B89F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6" y="1162794"/>
            <a:ext cx="5193456" cy="253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8DD951-6EF8-37B4-878F-409E2547A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552" y="3985923"/>
            <a:ext cx="5151730" cy="2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0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MVC FORM – Validation – Required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6DBC-AB83-5C6D-4D99-52EA3B08F1BC}"/>
              </a:ext>
            </a:extLst>
          </p:cNvPr>
          <p:cNvSpPr txBox="1"/>
          <p:nvPr/>
        </p:nvSpPr>
        <p:spPr>
          <a:xfrm>
            <a:off x="2306005" y="6395039"/>
            <a:ext cx="9221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Maven Dependencies: Spring web, </a:t>
            </a:r>
            <a:r>
              <a:rPr lang="en-US" sz="1600" b="1" dirty="0" err="1"/>
              <a:t>Thymeleaf</a:t>
            </a:r>
            <a:r>
              <a:rPr lang="en-US" sz="1600" b="1" dirty="0"/>
              <a:t>, Validation, Dev tools</a:t>
            </a:r>
            <a:endParaRPr lang="en-I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F20DA-A109-A8FC-89D0-8575C27C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1" y="1258111"/>
            <a:ext cx="5408125" cy="2584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4BDFF-5C0A-A1EF-FFB2-5F6DBACA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1" y="4125281"/>
            <a:ext cx="5445996" cy="19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57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FORM – Validation – </a:t>
            </a:r>
            <a:r>
              <a:rPr lang="en-US" dirty="0" err="1"/>
              <a:t>InitBinder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504421-ED78-E46C-E1A1-62FA1981D834}"/>
              </a:ext>
            </a:extLst>
          </p:cNvPr>
          <p:cNvGrpSpPr/>
          <p:nvPr/>
        </p:nvGrpSpPr>
        <p:grpSpPr>
          <a:xfrm>
            <a:off x="117281" y="1121079"/>
            <a:ext cx="4337579" cy="5694493"/>
            <a:chOff x="117281" y="1121079"/>
            <a:chExt cx="4337579" cy="56944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1A6DBC-AB83-5C6D-4D99-52EA3B08F1BC}"/>
                </a:ext>
              </a:extLst>
            </p:cNvPr>
            <p:cNvSpPr txBox="1"/>
            <p:nvPr/>
          </p:nvSpPr>
          <p:spPr>
            <a:xfrm>
              <a:off x="117281" y="2623664"/>
              <a:ext cx="91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Usage</a:t>
              </a:r>
              <a:endParaRPr lang="en-IN" sz="1600" b="1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093586-6648-B4DA-193A-B2AD5B61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06" y="1121079"/>
              <a:ext cx="4263854" cy="15461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41C016-29EF-D570-75E1-FBC51B72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06" y="2867644"/>
              <a:ext cx="3920821" cy="9292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547AF6-BCDF-8E51-FD64-E84AF2538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06" y="3892299"/>
              <a:ext cx="4263854" cy="20707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628C58-0B85-62DB-8FE7-75DBB6E6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006" y="6070827"/>
              <a:ext cx="2561922" cy="7447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872E-D06A-8883-871E-73DD6CB7E489}"/>
                </a:ext>
              </a:extLst>
            </p:cNvPr>
            <p:cNvSpPr txBox="1"/>
            <p:nvPr/>
          </p:nvSpPr>
          <p:spPr>
            <a:xfrm>
              <a:off x="838200" y="5192555"/>
              <a:ext cx="30863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For all string parameters, apply the custom editor</a:t>
              </a:r>
              <a:endParaRPr lang="en-IN" sz="11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FC1ED-A4D2-24E6-52ED-9A5DDE6FEA72}"/>
              </a:ext>
            </a:extLst>
          </p:cNvPr>
          <p:cNvCxnSpPr/>
          <p:nvPr/>
        </p:nvCxnSpPr>
        <p:spPr>
          <a:xfrm flipV="1">
            <a:off x="2151416" y="5192555"/>
            <a:ext cx="229965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3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FORM – Validation –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2B804-E434-DC8E-5863-40A385BD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2" y="1240985"/>
            <a:ext cx="3802348" cy="302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2F9516-B7F3-11F1-88CF-5FAA38EA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2" y="4357875"/>
            <a:ext cx="3801837" cy="140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414F40-56BD-15AE-C3C4-6E13AC68BEF5}"/>
              </a:ext>
            </a:extLst>
          </p:cNvPr>
          <p:cNvSpPr txBox="1"/>
          <p:nvPr/>
        </p:nvSpPr>
        <p:spPr>
          <a:xfrm>
            <a:off x="4717915" y="1429966"/>
            <a:ext cx="686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2, 3 and 4 are very similar to text field validation.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64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rmAutofit/>
          </a:bodyPr>
          <a:lstStyle/>
          <a:p>
            <a:r>
              <a:rPr lang="en-US" dirty="0"/>
              <a:t>Spring MVC FORM – Validation – </a:t>
            </a:r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9D4F5-6D49-8C96-0B90-AA536D01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32" y="2055069"/>
            <a:ext cx="7620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Thymeleaf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97A35-EA64-1B17-FA42-3374AEF3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209675"/>
            <a:ext cx="6037331" cy="318617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C7E2D0-E65C-B161-4D34-BC93B3A9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4674173"/>
            <a:ext cx="11605846" cy="1599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Development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Thymeleaf to Maven POM….  &lt;</a:t>
            </a:r>
            <a:r>
              <a:rPr lang="en-US" sz="1600" dirty="0" err="1"/>
              <a:t>artifactId</a:t>
            </a:r>
            <a:r>
              <a:rPr lang="en-US" sz="1600" dirty="0"/>
              <a:t>&gt;</a:t>
            </a:r>
            <a:r>
              <a:rPr lang="en-US" sz="1600" dirty="0" err="1"/>
              <a:t>spring.boot.starter.thymeleaf</a:t>
            </a:r>
            <a:r>
              <a:rPr lang="en-US" sz="1600" dirty="0"/>
              <a:t>&lt;/</a:t>
            </a:r>
            <a:r>
              <a:rPr lang="en-US" sz="1600" dirty="0" err="1"/>
              <a:t>artifactId</a:t>
            </a:r>
            <a:r>
              <a:rPr lang="en-US" sz="1600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Develop Spring MVC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Create Thymeleaf template (folder … </a:t>
            </a:r>
            <a:r>
              <a:rPr lang="en-US" sz="1600" dirty="0" err="1"/>
              <a:t>src</a:t>
            </a:r>
            <a:r>
              <a:rPr lang="en-US" sz="1600" dirty="0"/>
              <a:t>/main/resources/templates) (for web apps .html extension for </a:t>
            </a:r>
            <a:r>
              <a:rPr lang="en-US" sz="1600" dirty="0" err="1"/>
              <a:t>thymeleaf</a:t>
            </a:r>
            <a:r>
              <a:rPr lang="en-US" sz="1600" dirty="0"/>
              <a:t> templates)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45D78-E20A-94F7-9202-FD4FC488841C}"/>
              </a:ext>
            </a:extLst>
          </p:cNvPr>
          <p:cNvSpPr/>
          <p:nvPr/>
        </p:nvSpPr>
        <p:spPr>
          <a:xfrm>
            <a:off x="8917021" y="1092434"/>
            <a:ext cx="2726988" cy="12276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Spring boot Lookup order for static resources: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/META-INF/resources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/resources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/static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/public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632885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9" y="365126"/>
            <a:ext cx="11139791" cy="788426"/>
          </a:xfrm>
        </p:spPr>
        <p:txBody>
          <a:bodyPr>
            <a:normAutofit/>
          </a:bodyPr>
          <a:lstStyle/>
          <a:p>
            <a:r>
              <a:rPr lang="en-US" sz="3600" dirty="0"/>
              <a:t>Spring MVC FORM – Integer field required -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6C4B4-E70B-6144-CA42-FFCFCC7A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53" y="1591992"/>
            <a:ext cx="7753350" cy="151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BBE4F-D818-E8C5-63F2-6D7D08C34864}"/>
              </a:ext>
            </a:extLst>
          </p:cNvPr>
          <p:cNvSpPr txBox="1"/>
          <p:nvPr/>
        </p:nvSpPr>
        <p:spPr>
          <a:xfrm>
            <a:off x="857453" y="3544907"/>
            <a:ext cx="686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Integer type instead of primitive variable 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781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9" y="365126"/>
            <a:ext cx="11139791" cy="788426"/>
          </a:xfrm>
        </p:spPr>
        <p:txBody>
          <a:bodyPr>
            <a:normAutofit/>
          </a:bodyPr>
          <a:lstStyle/>
          <a:p>
            <a:r>
              <a:rPr lang="en-US" sz="3600" dirty="0"/>
              <a:t>Spring MVC FORM – custom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BBE4F-D818-E8C5-63F2-6D7D08C34864}"/>
              </a:ext>
            </a:extLst>
          </p:cNvPr>
          <p:cNvSpPr txBox="1"/>
          <p:nvPr/>
        </p:nvSpPr>
        <p:spPr>
          <a:xfrm>
            <a:off x="5783904" y="3875135"/>
            <a:ext cx="541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get these error codes on the console, use </a:t>
            </a:r>
            <a:r>
              <a:rPr lang="en-US" dirty="0" err="1"/>
              <a:t>BindingErrorsObject.toString</a:t>
            </a:r>
            <a:r>
              <a:rPr lang="en-US" dirty="0"/>
              <a:t>(). Refer the slide “Required Fields validation” for </a:t>
            </a:r>
            <a:r>
              <a:rPr lang="en-US" dirty="0" err="1"/>
              <a:t>bindingErrors</a:t>
            </a:r>
            <a:r>
              <a:rPr lang="en-US" dirty="0"/>
              <a:t> object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5F0A2-300E-E724-A5F3-27AC2F7F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5" y="1237050"/>
            <a:ext cx="3759943" cy="1760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45FF9-5AA8-7D77-E1FA-29F0463F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5" y="3600551"/>
            <a:ext cx="4540238" cy="1760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60988-F4CB-C31D-5871-A75A38ED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5" y="5565957"/>
            <a:ext cx="4540238" cy="384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397E5-6E30-B0E9-199C-DA854649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460" y="1153552"/>
            <a:ext cx="5726723" cy="18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9" y="365126"/>
            <a:ext cx="11139791" cy="788426"/>
          </a:xfrm>
        </p:spPr>
        <p:txBody>
          <a:bodyPr>
            <a:normAutofit/>
          </a:bodyPr>
          <a:lstStyle/>
          <a:p>
            <a:r>
              <a:rPr lang="en-US" sz="3600" dirty="0"/>
              <a:t>Spring MVC FORM – custom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0C062-6279-799F-D4FA-B20EAC26C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1" y="1046544"/>
            <a:ext cx="3795714" cy="1881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84595-CE96-F9C8-1B06-6651BED5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1" y="2985168"/>
            <a:ext cx="3795714" cy="1719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3D5CD-635B-F7F6-EEB3-5B790641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9" y="4752975"/>
            <a:ext cx="2657475" cy="2105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A4BBC6-7054-8E16-9AA2-CCFAFEFDD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487" y="1046544"/>
            <a:ext cx="3578458" cy="24148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C2936-6827-127A-977C-EC48717FE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487" y="4128762"/>
            <a:ext cx="4938192" cy="24613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FB08C7-2D77-7631-63EF-B9301A6E3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132" y="267850"/>
            <a:ext cx="3907477" cy="37937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257269-2560-C9AB-0E71-E153F8F3388B}"/>
              </a:ext>
            </a:extLst>
          </p:cNvPr>
          <p:cNvSpPr txBox="1"/>
          <p:nvPr/>
        </p:nvSpPr>
        <p:spPr>
          <a:xfrm>
            <a:off x="9659566" y="973829"/>
            <a:ext cx="102302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Annotation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5D2E6D-E71F-EEAD-4DE2-B72BA9A1799D}"/>
              </a:ext>
            </a:extLst>
          </p:cNvPr>
          <p:cNvSpPr txBox="1"/>
          <p:nvPr/>
        </p:nvSpPr>
        <p:spPr>
          <a:xfrm>
            <a:off x="10716638" y="349776"/>
            <a:ext cx="12743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Field Type to be validated</a:t>
            </a:r>
            <a:endParaRPr lang="en-IN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2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52B9-41CB-7881-3BDA-AA52B9AF6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5052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Thymeleaf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C7E2D0-E65C-B161-4D34-BC93B3A9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1308402"/>
            <a:ext cx="11605846" cy="518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&lt;!DOCTYPE html&gt;</a:t>
            </a:r>
          </a:p>
          <a:p>
            <a:pPr marL="0" indent="0">
              <a:buNone/>
            </a:pPr>
            <a:r>
              <a:rPr lang="en-US" sz="1400" dirty="0"/>
              <a:t>&lt;html </a:t>
            </a:r>
            <a:r>
              <a:rPr lang="en-US" sz="1400" b="1" dirty="0" err="1"/>
              <a:t>xmlns:th</a:t>
            </a:r>
            <a:r>
              <a:rPr lang="en-US" sz="1400" b="1" dirty="0"/>
              <a:t>=</a:t>
            </a:r>
            <a:r>
              <a:rPr lang="en-US" sz="1400" b="1" dirty="0">
                <a:hlinkClick r:id="rId2"/>
              </a:rPr>
              <a:t>http://www.thymeleaf.org</a:t>
            </a:r>
            <a:r>
              <a:rPr lang="en-US" sz="1400" b="1" dirty="0"/>
              <a:t>&gt;</a:t>
            </a:r>
          </a:p>
          <a:p>
            <a:pPr marL="0" indent="0">
              <a:buNone/>
            </a:pPr>
            <a:r>
              <a:rPr lang="en-US" sz="1400" dirty="0"/>
              <a:t>&lt;head&gt;</a:t>
            </a:r>
          </a:p>
          <a:p>
            <a:pPr marL="0" indent="0">
              <a:buNone/>
            </a:pPr>
            <a:r>
              <a:rPr lang="en-US" sz="1400" dirty="0"/>
              <a:t>    &lt;title&gt; Thymeleaf Demo&lt;/title&gt;</a:t>
            </a:r>
          </a:p>
          <a:p>
            <a:pPr marL="0" indent="0">
              <a:buNone/>
            </a:pPr>
            <a:r>
              <a:rPr lang="en-US" sz="1400" b="1" dirty="0"/>
              <a:t>    &lt;link </a:t>
            </a:r>
            <a:r>
              <a:rPr lang="en-US" sz="1400" b="1" dirty="0" err="1"/>
              <a:t>rel</a:t>
            </a:r>
            <a:r>
              <a:rPr lang="en-US" sz="1400" b="1" dirty="0"/>
              <a:t>="stylesheet" </a:t>
            </a:r>
            <a:r>
              <a:rPr lang="en-US" sz="1400" b="1" dirty="0" err="1"/>
              <a:t>th:href</a:t>
            </a:r>
            <a:r>
              <a:rPr lang="en-US" sz="1400" b="1" dirty="0"/>
              <a:t>="@{/</a:t>
            </a:r>
            <a:r>
              <a:rPr lang="en-US" sz="1400" b="1" dirty="0" err="1"/>
              <a:t>css</a:t>
            </a:r>
            <a:r>
              <a:rPr lang="en-US" sz="1400" b="1" dirty="0"/>
              <a:t>/demo.css}"&gt;</a:t>
            </a:r>
          </a:p>
          <a:p>
            <a:pPr marL="0" indent="0">
              <a:buNone/>
            </a:pPr>
            <a:r>
              <a:rPr lang="en-US" sz="1400" dirty="0"/>
              <a:t>&lt;/head&gt;</a:t>
            </a:r>
          </a:p>
          <a:p>
            <a:pPr marL="0" indent="0">
              <a:buNone/>
            </a:pPr>
            <a:r>
              <a:rPr lang="en-US" sz="1400" dirty="0"/>
              <a:t>&lt;body&gt;</a:t>
            </a:r>
          </a:p>
          <a:p>
            <a:pPr marL="0" indent="0">
              <a:buNone/>
            </a:pPr>
            <a:r>
              <a:rPr lang="en-US" sz="1400" dirty="0"/>
              <a:t>    &lt;form </a:t>
            </a:r>
            <a:r>
              <a:rPr lang="en-US" sz="1400" b="1" dirty="0" err="1"/>
              <a:t>th:action</a:t>
            </a:r>
            <a:r>
              <a:rPr lang="en-US" sz="1400" b="1" dirty="0"/>
              <a:t>="@{/</a:t>
            </a:r>
            <a:r>
              <a:rPr lang="en-US" sz="1400" b="1" dirty="0" err="1"/>
              <a:t>processForm</a:t>
            </a:r>
            <a:r>
              <a:rPr lang="en-US" sz="1400" b="1" dirty="0"/>
              <a:t>}" </a:t>
            </a:r>
            <a:r>
              <a:rPr lang="en-US" sz="1400" dirty="0"/>
              <a:t>method="GET"&gt;</a:t>
            </a:r>
          </a:p>
          <a:p>
            <a:pPr marL="0" indent="0">
              <a:buNone/>
            </a:pPr>
            <a:r>
              <a:rPr lang="en-US" sz="1400" dirty="0"/>
              <a:t>        &lt;input type="text" name="</a:t>
            </a:r>
            <a:r>
              <a:rPr lang="en-US" sz="1400" dirty="0" err="1"/>
              <a:t>studentName</a:t>
            </a:r>
            <a:r>
              <a:rPr lang="en-US" sz="1400" dirty="0"/>
              <a:t>" placeholder="What's is your name?" /&gt;</a:t>
            </a:r>
          </a:p>
          <a:p>
            <a:pPr marL="0" indent="0">
              <a:buNone/>
            </a:pPr>
            <a:r>
              <a:rPr lang="en-US" sz="1400" dirty="0"/>
              <a:t>        &lt;input type="submit" /&gt;</a:t>
            </a:r>
          </a:p>
          <a:p>
            <a:pPr marL="0" indent="0">
              <a:buNone/>
            </a:pPr>
            <a:r>
              <a:rPr lang="en-US" sz="1400" dirty="0"/>
              <a:t>    &lt;/form&gt;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&lt;p </a:t>
            </a:r>
            <a:r>
              <a:rPr lang="en-US" sz="1400" dirty="0" err="1"/>
              <a:t>th:text</a:t>
            </a:r>
            <a:r>
              <a:rPr lang="en-US" sz="1400" dirty="0"/>
              <a:t>="'Time on the server is ' + </a:t>
            </a:r>
            <a:r>
              <a:rPr lang="en-US" sz="1400" b="1" dirty="0"/>
              <a:t>${</a:t>
            </a:r>
            <a:r>
              <a:rPr lang="en-US" sz="1400" b="1" dirty="0" err="1"/>
              <a:t>theDate</a:t>
            </a:r>
            <a:r>
              <a:rPr lang="en-US" sz="1400" b="1" dirty="0"/>
              <a:t>}</a:t>
            </a:r>
            <a:r>
              <a:rPr lang="en-US" sz="1400" dirty="0"/>
              <a:t>" class="funny" /&gt;</a:t>
            </a:r>
          </a:p>
          <a:p>
            <a:pPr marL="0" indent="0">
              <a:buNone/>
            </a:pPr>
            <a:r>
              <a:rPr lang="en-US" sz="1400" dirty="0"/>
              <a:t>Student Name : &lt;span </a:t>
            </a:r>
            <a:r>
              <a:rPr lang="en-US" sz="1400" b="1" dirty="0" err="1"/>
              <a:t>th:text</a:t>
            </a:r>
            <a:r>
              <a:rPr lang="en-US" sz="1400" b="1" dirty="0"/>
              <a:t>="${</a:t>
            </a:r>
            <a:r>
              <a:rPr lang="en-US" sz="1400" b="1" dirty="0" err="1"/>
              <a:t>param.studentName</a:t>
            </a:r>
            <a:r>
              <a:rPr lang="en-US" sz="1400" b="1" dirty="0"/>
              <a:t>}"</a:t>
            </a:r>
            <a:r>
              <a:rPr lang="en-US" sz="1400" dirty="0"/>
              <a:t> /&gt;</a:t>
            </a:r>
          </a:p>
          <a:p>
            <a:pPr marL="0" indent="0">
              <a:buNone/>
            </a:pPr>
            <a:r>
              <a:rPr lang="en-US" sz="1400" dirty="0"/>
              <a:t>&lt;/body&gt;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5642A40-0382-2998-BC57-1046B38D613B}"/>
              </a:ext>
            </a:extLst>
          </p:cNvPr>
          <p:cNvSpPr/>
          <p:nvPr/>
        </p:nvSpPr>
        <p:spPr>
          <a:xfrm>
            <a:off x="6984460" y="4289898"/>
            <a:ext cx="2237361" cy="680936"/>
          </a:xfrm>
          <a:prstGeom prst="wedgeRectCallout">
            <a:avLst>
              <a:gd name="adj1" fmla="val -197355"/>
              <a:gd name="adj2" fmla="val 7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Accessing java string object in spring model</a:t>
            </a:r>
            <a:endParaRPr lang="en-IN" sz="11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424B8E-82A9-8F6D-4CE6-E717FED85FF9}"/>
              </a:ext>
            </a:extLst>
          </p:cNvPr>
          <p:cNvSpPr/>
          <p:nvPr/>
        </p:nvSpPr>
        <p:spPr>
          <a:xfrm>
            <a:off x="6984459" y="5368688"/>
            <a:ext cx="2237361" cy="680936"/>
          </a:xfrm>
          <a:prstGeom prst="wedgeRectCallout">
            <a:avLst>
              <a:gd name="adj1" fmla="val -198225"/>
              <a:gd name="adj2" fmla="val -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Accessing html form parameter</a:t>
            </a:r>
            <a:endParaRPr lang="en-IN" sz="11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873915B-F98B-552E-75F1-ABFE9620EE01}"/>
              </a:ext>
            </a:extLst>
          </p:cNvPr>
          <p:cNvSpPr/>
          <p:nvPr/>
        </p:nvSpPr>
        <p:spPr>
          <a:xfrm>
            <a:off x="6679660" y="2657609"/>
            <a:ext cx="2237361" cy="680936"/>
          </a:xfrm>
          <a:prstGeom prst="wedgeRectCallout">
            <a:avLst>
              <a:gd name="adj1" fmla="val -197355"/>
              <a:gd name="adj2" fmla="val 7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Calling Spring controller /</a:t>
            </a:r>
            <a:r>
              <a:rPr lang="en-US" sz="1100" dirty="0" err="1"/>
              <a:t>processForm</a:t>
            </a:r>
            <a:r>
              <a:rPr lang="en-US" sz="1100" dirty="0"/>
              <a:t> on submit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06143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Thymeleaf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4EF79-A9B9-8514-9A2A-BF420EB92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39" y="1357371"/>
            <a:ext cx="11604625" cy="4930589"/>
          </a:xfrm>
        </p:spPr>
      </p:pic>
    </p:spTree>
    <p:extLst>
      <p:ext uri="{BB962C8B-B14F-4D97-AF65-F5344CB8AC3E}">
        <p14:creationId xmlns:p14="http://schemas.microsoft.com/office/powerpoint/2010/main" val="323991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Thymeleaf – additional 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391837-9037-AF03-BBD3-44A40A0C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639" y="1669983"/>
            <a:ext cx="7996144" cy="4351338"/>
          </a:xfrm>
        </p:spPr>
      </p:pic>
    </p:spTree>
    <p:extLst>
      <p:ext uri="{BB962C8B-B14F-4D97-AF65-F5344CB8AC3E}">
        <p14:creationId xmlns:p14="http://schemas.microsoft.com/office/powerpoint/2010/main" val="233481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C7E2D0-E65C-B161-4D34-BC93B3A9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1308402"/>
            <a:ext cx="11605846" cy="518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/>
              <a:t> @RequestMapping("/showForm")</a:t>
            </a:r>
          </a:p>
          <a:p>
            <a:pPr marL="0" indent="0">
              <a:buNone/>
            </a:pPr>
            <a:r>
              <a:rPr lang="en-US" sz="1400" dirty="0"/>
              <a:t>    public String </a:t>
            </a:r>
            <a:r>
              <a:rPr lang="en-US" sz="1400" dirty="0" err="1"/>
              <a:t>showForm</a:t>
            </a:r>
            <a:r>
              <a:rPr lang="en-US" sz="1400" dirty="0"/>
              <a:t>() {         return "</a:t>
            </a:r>
            <a:r>
              <a:rPr lang="en-US" sz="1400" dirty="0" err="1"/>
              <a:t>helloWorld</a:t>
            </a:r>
            <a:r>
              <a:rPr lang="en-US" sz="1400" dirty="0"/>
              <a:t>-Form";     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@RequestMapping("/processForm")</a:t>
            </a:r>
          </a:p>
          <a:p>
            <a:pPr marL="0" indent="0">
              <a:buNone/>
            </a:pPr>
            <a:r>
              <a:rPr lang="en-US" sz="1400" dirty="0"/>
              <a:t>    public String </a:t>
            </a:r>
            <a:r>
              <a:rPr lang="en-US" sz="1400" dirty="0" err="1"/>
              <a:t>processForm</a:t>
            </a:r>
            <a:r>
              <a:rPr lang="en-US" sz="1400" dirty="0"/>
              <a:t>() {         return "</a:t>
            </a:r>
            <a:r>
              <a:rPr lang="en-US" sz="1400" dirty="0" err="1"/>
              <a:t>helloWorldOutput</a:t>
            </a:r>
            <a:r>
              <a:rPr lang="en-US" sz="1400" dirty="0"/>
              <a:t>";     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@RequestMapping("/processFormV2")</a:t>
            </a:r>
          </a:p>
          <a:p>
            <a:pPr marL="0" indent="0">
              <a:buNone/>
            </a:pPr>
            <a:r>
              <a:rPr lang="en-US" sz="1400" dirty="0"/>
              <a:t>    public String processFormV2 </a:t>
            </a:r>
            <a:r>
              <a:rPr lang="en-US" sz="1400" b="1" dirty="0"/>
              <a:t>(</a:t>
            </a:r>
            <a:r>
              <a:rPr lang="en-US" sz="1400" b="1" dirty="0" err="1"/>
              <a:t>HttpServletRequest</a:t>
            </a:r>
            <a:r>
              <a:rPr lang="en-US" sz="1400" b="1" dirty="0"/>
              <a:t> request, Model model){</a:t>
            </a:r>
          </a:p>
          <a:p>
            <a:pPr marL="0" indent="0">
              <a:buNone/>
            </a:pPr>
            <a:r>
              <a:rPr lang="en-US" sz="1400" dirty="0"/>
              <a:t>        //Read request param from html form </a:t>
            </a:r>
          </a:p>
          <a:p>
            <a:pPr marL="0" indent="0">
              <a:buNone/>
            </a:pPr>
            <a:r>
              <a:rPr lang="en-US" sz="1400" dirty="0"/>
              <a:t>        String </a:t>
            </a:r>
            <a:r>
              <a:rPr lang="en-US" sz="1400" dirty="0" err="1"/>
              <a:t>theName</a:t>
            </a:r>
            <a:r>
              <a:rPr lang="en-US" sz="1400" dirty="0"/>
              <a:t> = </a:t>
            </a:r>
            <a:r>
              <a:rPr lang="en-US" sz="1400" b="1" dirty="0" err="1"/>
              <a:t>request.getParameter</a:t>
            </a:r>
            <a:r>
              <a:rPr lang="en-US" sz="1400" b="1" dirty="0"/>
              <a:t>("</a:t>
            </a:r>
            <a:r>
              <a:rPr lang="en-US" sz="1400" b="1" dirty="0" err="1"/>
              <a:t>studentName</a:t>
            </a:r>
            <a:r>
              <a:rPr lang="en-US" sz="1400" b="1" dirty="0"/>
              <a:t>");</a:t>
            </a:r>
          </a:p>
          <a:p>
            <a:pPr marL="0" indent="0">
              <a:buNone/>
            </a:pPr>
            <a:r>
              <a:rPr lang="en-US" sz="1400" dirty="0"/>
              <a:t>        //convert data to all uppercase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theName</a:t>
            </a:r>
            <a:r>
              <a:rPr lang="en-US" sz="1400" dirty="0"/>
              <a:t> = </a:t>
            </a:r>
            <a:r>
              <a:rPr lang="en-US" sz="1400" dirty="0" err="1"/>
              <a:t>theName.toUpperCase</a:t>
            </a:r>
            <a:r>
              <a:rPr lang="en-US" sz="1400" dirty="0"/>
              <a:t>();</a:t>
            </a:r>
          </a:p>
          <a:p>
            <a:pPr marL="0" indent="0">
              <a:buNone/>
            </a:pPr>
            <a:r>
              <a:rPr lang="en-US" sz="1400" dirty="0"/>
              <a:t>        //create message</a:t>
            </a:r>
          </a:p>
          <a:p>
            <a:pPr marL="0" indent="0">
              <a:buNone/>
            </a:pPr>
            <a:r>
              <a:rPr lang="en-US" sz="1400" dirty="0"/>
              <a:t>        String </a:t>
            </a:r>
            <a:r>
              <a:rPr lang="en-US" sz="1400" b="1" dirty="0"/>
              <a:t>result</a:t>
            </a:r>
            <a:r>
              <a:rPr lang="en-US" sz="1400" dirty="0"/>
              <a:t> = "</a:t>
            </a:r>
            <a:r>
              <a:rPr lang="en-US" sz="1400" dirty="0" err="1"/>
              <a:t>Helloooo</a:t>
            </a:r>
            <a:r>
              <a:rPr lang="en-US" sz="1400" dirty="0"/>
              <a:t> ! " + </a:t>
            </a:r>
            <a:r>
              <a:rPr lang="en-US" sz="1400" dirty="0" err="1"/>
              <a:t>theName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        //add message to model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b="1" dirty="0" err="1"/>
              <a:t>model.addAttribute</a:t>
            </a:r>
            <a:r>
              <a:rPr lang="en-US" sz="1400" b="1" dirty="0"/>
              <a:t>("message", result);</a:t>
            </a:r>
          </a:p>
          <a:p>
            <a:pPr marL="0" indent="0">
              <a:buNone/>
            </a:pPr>
            <a:r>
              <a:rPr lang="en-US" sz="1400" dirty="0"/>
              <a:t>        return "helloWorldOutputV2";</a:t>
            </a:r>
          </a:p>
          <a:p>
            <a:pPr marL="0" indent="0">
              <a:buNone/>
            </a:pPr>
            <a:r>
              <a:rPr lang="en-US" sz="1400" dirty="0"/>
              <a:t>    }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873915B-F98B-552E-75F1-ABFE9620EE01}"/>
              </a:ext>
            </a:extLst>
          </p:cNvPr>
          <p:cNvSpPr/>
          <p:nvPr/>
        </p:nvSpPr>
        <p:spPr>
          <a:xfrm>
            <a:off x="8420911" y="893168"/>
            <a:ext cx="2237361" cy="680936"/>
          </a:xfrm>
          <a:prstGeom prst="wedgeRectCallout">
            <a:avLst>
              <a:gd name="adj1" fmla="val -93877"/>
              <a:gd name="adj2" fmla="val 4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Calling Spring controller /</a:t>
            </a:r>
            <a:r>
              <a:rPr lang="en-US" sz="1100" dirty="0" err="1"/>
              <a:t>processForm</a:t>
            </a:r>
            <a:r>
              <a:rPr lang="en-US" sz="1100" dirty="0"/>
              <a:t> on submit</a:t>
            </a:r>
            <a:endParaRPr lang="en-IN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05291-7593-6EA0-2B37-22760E43D03D}"/>
              </a:ext>
            </a:extLst>
          </p:cNvPr>
          <p:cNvSpPr/>
          <p:nvPr/>
        </p:nvSpPr>
        <p:spPr>
          <a:xfrm>
            <a:off x="6096000" y="2850204"/>
            <a:ext cx="5548009" cy="31146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 @RequestMapping("/processFormV3")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public String processFormV2(@RequestParam("studentName") String </a:t>
            </a:r>
            <a:r>
              <a:rPr lang="en-IN" sz="1400" dirty="0" err="1">
                <a:solidFill>
                  <a:schemeClr val="tx1"/>
                </a:solidFill>
              </a:rPr>
              <a:t>theName</a:t>
            </a:r>
            <a:r>
              <a:rPr lang="en-IN" sz="1400" dirty="0">
                <a:solidFill>
                  <a:schemeClr val="tx1"/>
                </a:solidFill>
              </a:rPr>
              <a:t>, Model model){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        //convert data to all uppercase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theName</a:t>
            </a:r>
            <a:r>
              <a:rPr lang="en-IN" sz="1400" dirty="0">
                <a:solidFill>
                  <a:schemeClr val="tx1"/>
                </a:solidFill>
              </a:rPr>
              <a:t> = </a:t>
            </a:r>
            <a:r>
              <a:rPr lang="en-IN" sz="1400" dirty="0" err="1">
                <a:solidFill>
                  <a:schemeClr val="tx1"/>
                </a:solidFill>
              </a:rPr>
              <a:t>theName.toUpperCase</a:t>
            </a:r>
            <a:r>
              <a:rPr lang="en-IN" sz="1400" dirty="0">
                <a:solidFill>
                  <a:schemeClr val="tx1"/>
                </a:solidFill>
              </a:rPr>
              <a:t>();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//create message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String result = "</a:t>
            </a:r>
            <a:r>
              <a:rPr lang="en-IN" sz="1400" dirty="0" err="1">
                <a:solidFill>
                  <a:schemeClr val="tx1"/>
                </a:solidFill>
              </a:rPr>
              <a:t>Helloooo</a:t>
            </a:r>
            <a:r>
              <a:rPr lang="en-IN" sz="1400" dirty="0">
                <a:solidFill>
                  <a:schemeClr val="tx1"/>
                </a:solidFill>
              </a:rPr>
              <a:t> ! " + </a:t>
            </a:r>
            <a:r>
              <a:rPr lang="en-IN" sz="1400" dirty="0" err="1">
                <a:solidFill>
                  <a:schemeClr val="tx1"/>
                </a:solidFill>
              </a:rPr>
              <a:t>theName</a:t>
            </a:r>
            <a:r>
              <a:rPr lang="en-IN" sz="1400" dirty="0">
                <a:solidFill>
                  <a:schemeClr val="tx1"/>
                </a:solidFill>
              </a:rPr>
              <a:t>;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//add message to model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model.addAttribute</a:t>
            </a:r>
            <a:r>
              <a:rPr lang="en-IN" sz="1400" dirty="0">
                <a:solidFill>
                  <a:schemeClr val="tx1"/>
                </a:solidFill>
              </a:rPr>
              <a:t>("message", result);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return "helloWorldOutputV3";</a:t>
            </a:r>
          </a:p>
          <a:p>
            <a:r>
              <a:rPr lang="en-IN" dirty="0">
                <a:solidFill>
                  <a:schemeClr val="tx1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932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Using CSS with Thymeleaf templates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1151B-FB22-DD3D-AA02-0F4A0F76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927090"/>
            <a:ext cx="63055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0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2BBB-BD9E-6C59-9ABC-4EF88E17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Using CSS with Thymeleaf templates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EAF9C-C225-51FC-330C-0D1302E93501}"/>
              </a:ext>
            </a:extLst>
          </p:cNvPr>
          <p:cNvSpPr txBox="1"/>
          <p:nvPr/>
        </p:nvSpPr>
        <p:spPr>
          <a:xfrm>
            <a:off x="573932" y="1468877"/>
            <a:ext cx="1077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Boot will look for static resources in the </a:t>
            </a:r>
            <a:r>
              <a:rPr lang="en-US" dirty="0" err="1"/>
              <a:t>src</a:t>
            </a:r>
            <a:r>
              <a:rPr lang="en-US" dirty="0"/>
              <a:t>/main/resources/static directory. So create a CSS file and place it over there. You could create folder under static directory – like </a:t>
            </a:r>
            <a:r>
              <a:rPr lang="en-US" dirty="0" err="1"/>
              <a:t>src</a:t>
            </a:r>
            <a:r>
              <a:rPr lang="en-US" dirty="0"/>
              <a:t>/main/resources/static/</a:t>
            </a:r>
            <a:r>
              <a:rPr lang="en-US" dirty="0" err="1"/>
              <a:t>css</a:t>
            </a:r>
            <a:r>
              <a:rPr lang="en-US" dirty="0"/>
              <a:t>/*.</a:t>
            </a:r>
            <a:r>
              <a:rPr lang="en-US" dirty="0" err="1"/>
              <a:t>css</a:t>
            </a:r>
            <a:r>
              <a:rPr lang="en-US" dirty="0"/>
              <a:t> files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0B7C-0108-B17E-43B3-65B219DE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10" y="2202301"/>
            <a:ext cx="4731994" cy="2029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DCBF0-30E4-350A-DE84-DEFEB0AB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96" y="4157920"/>
            <a:ext cx="4828364" cy="20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21973</TotalTime>
  <Words>882</Words>
  <Application>Microsoft Office PowerPoint</Application>
  <PresentationFormat>Widescreen</PresentationFormat>
  <Paragraphs>118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Spring Boot MVC</vt:lpstr>
      <vt:lpstr>Thymeleaf</vt:lpstr>
      <vt:lpstr>Thymeleaf</vt:lpstr>
      <vt:lpstr>Thymeleaf</vt:lpstr>
      <vt:lpstr>Thymeleaf</vt:lpstr>
      <vt:lpstr>Thymeleaf – additional features</vt:lpstr>
      <vt:lpstr>Controller</vt:lpstr>
      <vt:lpstr>Using CSS with Thymeleaf templates</vt:lpstr>
      <vt:lpstr>Using CSS with Thymeleaf templates</vt:lpstr>
      <vt:lpstr>3rd Party CSS Libraries - Bootstrap</vt:lpstr>
      <vt:lpstr>Spring MVC – Behind the scenes</vt:lpstr>
      <vt:lpstr>Spring MVC – Behind the scenes</vt:lpstr>
      <vt:lpstr>Reading Data from HTML form – App flow</vt:lpstr>
      <vt:lpstr>Reading Data from HTML form – Controller class</vt:lpstr>
      <vt:lpstr>Adding data to Spring MVC model</vt:lpstr>
      <vt:lpstr>Spring MVC Binding – Request Parameter</vt:lpstr>
      <vt:lpstr>Spring Boot – GetMapping and PostMapping</vt:lpstr>
      <vt:lpstr>Spring Boot – GetMapping and PostMapping</vt:lpstr>
      <vt:lpstr>Spring MVC – FORM data binding – Text Field</vt:lpstr>
      <vt:lpstr>Spring MVC – FORM– Dropdown</vt:lpstr>
      <vt:lpstr>Spring MVC – FORM– Radio button</vt:lpstr>
      <vt:lpstr>Spring MVC – FORM– Checkbox</vt:lpstr>
      <vt:lpstr>Spring MVC – FORM– Validation</vt:lpstr>
      <vt:lpstr>Spring MVC FORM – Validation</vt:lpstr>
      <vt:lpstr>Spring MVC FORM – Validation – Required fields</vt:lpstr>
      <vt:lpstr>Spring MVC FORM – Validation – Required fields</vt:lpstr>
      <vt:lpstr>Spring MVC FORM – Validation – InitBinder</vt:lpstr>
      <vt:lpstr>Spring MVC FORM – Validation – Numbers</vt:lpstr>
      <vt:lpstr>Spring MVC FORM – Validation – RegEx</vt:lpstr>
      <vt:lpstr>Spring MVC FORM – Integer field required - validation</vt:lpstr>
      <vt:lpstr>Spring MVC FORM – custom messages</vt:lpstr>
      <vt:lpstr>Spring MVC FORM – custom validation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Notes</dc:title>
  <dc:creator>Narayanappa, Sivakumar</dc:creator>
  <cp:lastModifiedBy>Sivakumar Narayanappa</cp:lastModifiedBy>
  <cp:revision>53</cp:revision>
  <dcterms:created xsi:type="dcterms:W3CDTF">2023-11-30T04:42:52Z</dcterms:created>
  <dcterms:modified xsi:type="dcterms:W3CDTF">2025-02-20T01:07:13Z</dcterms:modified>
</cp:coreProperties>
</file>